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Open Sans ExtraBold" panose="020B0604020202020204" charset="0"/>
      <p:bold r:id="rId35"/>
      <p:boldItalic r:id="rId36"/>
    </p:embeddedFont>
    <p:embeddedFont>
      <p:font typeface="Open Sans Light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7d08c4c3b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Приветствуем всех! Сегодня мы подробно расскажем о нашем проекте под названием NetClinic, который призван улучшить качество предоставляемых клиникой услуг и увеличить степень оптимизации при взаимодействии докторов с пациентами.</a:t>
            </a:r>
            <a:endParaRPr/>
          </a:p>
        </p:txBody>
      </p:sp>
      <p:sp>
        <p:nvSpPr>
          <p:cNvPr id="127" name="Google Shape;127;g107d08c4c3b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d08c4c3b_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0F2F5"/>
                </a:highlight>
                <a:latin typeface="Roboto"/>
                <a:ea typeface="Roboto"/>
                <a:cs typeface="Roboto"/>
                <a:sym typeface="Roboto"/>
              </a:rPr>
              <a:t>Моя задача состояла в разработке двух базовых сущностей: прием и запись на прием; и пользовательского интерфейса к ним. Две достаточно похожие сущности, сильно связанные между собой. Сущность запись на прием предоставляет пациенту возможность записаться к нужному врачу в нужное время. Пациенту доступен удобный интерфейс выбора нужного врача и удобной даты и времени, в соответствии с расписанием выбранного доктора. Каждый пациент из своего личного кабинета может посмотреть все свои предстоящие записи, а также все необходимые детали: дата и время, ФИО врача, кабинет и др. Также каждый пациент легко может отменить предстоящую запись. Сущность прием является основной в первую очередь для врача. На самом, физическом, приеме пациента врач заполняет необходимую информацию, которая затем хранится в сущности прием. У доктора есть возможность в своем личном кабинете просматривать прошедшие приемы (вкладка “Архив приемов”). Также у врача есть возможность загружать файлы в сущность прием.</a:t>
            </a:r>
            <a:endParaRPr/>
          </a:p>
        </p:txBody>
      </p:sp>
      <p:sp>
        <p:nvSpPr>
          <p:cNvPr id="323" name="Google Shape;323;g107d08c4c3b_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7dc5f81d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7dc5f81d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8a299083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f8a299083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f8a29908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f8a29908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Предпросмотр txt, .pdf и .docx файлов.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0c7b70e4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0c7b70e4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Стили окна регистрации пациента и врача совпадают. Разве что у врача полей больше - и их валидация немного отличается. Отдельным запросом загружается список специализаций врачей. По завершению регистрации отправляется письмо подтверждения на почту. В случае, если не удается: сохранить информацию о пользователе, создать для него соответствующие записи в таблицах или отправить письмо на указанную почту, транзакция отменяется - выводится сообщение об ошибке и пользователь может попробовать заново. Спасибо Диме за интерфейс, настройку Spring Security и JWT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0c7b70e42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20c7b70e42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0c7b70e4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0c7b70e4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Онлайн регистратура, как иногда называют наш проект, не может существовать без расписания работы врачей. Созданием сущности расписание занимался я. Хотелось сделать эту часть удобной и понятной при использовании как пациентами, так и докторами. У каждого врача есть свое расписание. Оно хранит информацию о конкретных днях, времени и статусе работника - записан ли кто-то на прием или нет. Для простоты время работы докторов разбито на получасовые отрезки. Но пользователи, могут и не узнать о таком ограничении, поскольку при просмотре и редактировании расписания они будут видеть более длинные интервалы - время работы.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c7b70e4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0c7b70e4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Заполнением своего расписания врачи занимаются самостоятельно. Делать это вручную - долгий и нудный процесс. Особенно если нужно заполнить расписание на некоторое время вперед. Поэтому я ввел понятие шаблон расписания. Это - отдельная сущность. Шаблон разделен на указанное пользователем количество дней. Обычно это - неделя, но может быть 4 дня если график 2/2 и так далее. Для каждого дня хранится время работы врача. Шаблон не привязан к конкретным датам календаря и заполняется один раз, а затем сколько угодно встраивается в расписание. И вот уже режим работы на месяцы вперед обозначен. И, разумеется, можно просматривать и использовать только собственные шаблоны. На последок скажу пару слов о своей роли в проекте: помимо представленного на слайдах, много времени у меня отняла загрузка нескольких файлов на сервер одним запросом, предпросмотр файлов в браузере и окно для выбора времени записи на прием и помощь ребятам разобраться с git.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0c7b70e42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20c7b70e42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863015c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863015c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7d08c4c3b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доклад будет состоять из нескольких частей. Во-первых, мы расскажем о людях, участвовавших в создании данного продукта — о команде разработчиков. Во-вторых, мы расскажем об инструментах взаимодействия внутри нашего коллектива. Затем мы сделаем обзор технологий, которые мы используем в разработке. Также мы опишем наш GitFlow, после расскажем более подробно о нашем проекте, о его назначении, и в конце каждый участник расскажет во всех подробностях о функционале, который он реализовывал.</a:t>
            </a:r>
            <a:endParaRPr/>
          </a:p>
        </p:txBody>
      </p:sp>
      <p:sp>
        <p:nvSpPr>
          <p:cNvPr id="141" name="Google Shape;141;g107d08c4c3b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f8a299083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f8a299083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f8a29908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f8a29908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f8a29908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f8a29908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7d08c4c3b_2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107d08c4c3b_2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6aae472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6aae472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Итак, наш коллектив состоит из куратора и пяти разработчиков. Каждый участник проекта разрабатывал свой функционал, причем как backend, так и frontend, поэтому фактически каждый участник является full-stack разработчиком.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62f1507c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62f1507c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595959"/>
                </a:solidFill>
              </a:rPr>
              <a:t>Командный проект невозможен без координации действий. Мы пользовались стандартным набором инструментов для совместной разработки: системой контроля версий git, конференциями в zoom, переписками в чате по простым вопросам. Для решения организационных вопросов у нас есть пара google документов, к которым все участники имеют доступ. Там обсуждается расписание и описывается функционал приложения. Для отслеживания задач мы используем тикеты, предоставляемые gitlab. Благодаря этому их можно представить в виде kanban-доски.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595959"/>
                </a:solidFill>
              </a:rPr>
              <a:t>Хочу отметить, что все члены нашей команды открыты к общению, поэтому можно было запросто попросить кого-то выделить время на решение вопроса.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7d08c4c3b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7d08c4c3b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595959"/>
                </a:solidFill>
              </a:rPr>
              <a:t>Все мы пользовались преимуществами таких фреймворков, Spring Boot, Spring Security, Angular 2; активно работали с Bootstrap; для БД выбрали Postgres. Помимо этого подключили Hibarnate, Maven и т.д.</a:t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d08c4c3b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07d08c4c3b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7d08c4c3b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Цель нашего приложения - автоматизировать рабочие процессы в поликлинике. Сделать быстрыми, простыми и удобными запись на приём, создание и хранение медицинской карты, расписания, информации о приемах, докторах и прочем, нужном для функционирования медицинского центра.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предполагаем, что приложение делается для одной частной поликлиники, а пользоваться им будут преимущественно доктора и пациенты.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Теперь каждый подробно расскажет, что он сделал.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g107d08c4c3b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85f29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85f29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 нашем проекте мне была поручена медицинская карта – документ, содержащий информацию о противопоказаниях, наследственных заболеваниях (эту информацию он может редактировать) и обо всех приемах, которые посетил клиент. </a:t>
            </a:r>
            <a:r>
              <a:rPr lang="ru"/>
              <a:t>Для удобства ориентирования по приемам добавлены пагинация и фильтрация по специализациям врачей и по описаниям приемов.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dc184e0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dc184e0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этого я отвечал за домашнюю страницу, где показана некоторая информация о больнице.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3292870"/>
            <a:ext cx="9144000" cy="2618205"/>
          </a:xfrm>
          <a:custGeom>
            <a:avLst/>
            <a:gdLst/>
            <a:ahLst/>
            <a:cxnLst/>
            <a:rect l="l" t="t" r="r" b="b"/>
            <a:pathLst>
              <a:path w="6186311" h="1771329" extrusionOk="0">
                <a:moveTo>
                  <a:pt x="6061851" y="1771329"/>
                </a:moveTo>
                <a:lnTo>
                  <a:pt x="124460" y="1771329"/>
                </a:lnTo>
                <a:cubicBezTo>
                  <a:pt x="55880" y="1771329"/>
                  <a:pt x="0" y="1715449"/>
                  <a:pt x="0" y="164686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061851" y="0"/>
                </a:lnTo>
                <a:cubicBezTo>
                  <a:pt x="6130431" y="0"/>
                  <a:pt x="6186311" y="55880"/>
                  <a:pt x="6186311" y="124460"/>
                </a:cubicBezTo>
                <a:lnTo>
                  <a:pt x="6186311" y="1646869"/>
                </a:lnTo>
                <a:cubicBezTo>
                  <a:pt x="6186311" y="1715449"/>
                  <a:pt x="6130431" y="1771329"/>
                  <a:pt x="6061851" y="1771329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25"/>
          <p:cNvGrpSpPr/>
          <p:nvPr/>
        </p:nvGrpSpPr>
        <p:grpSpPr>
          <a:xfrm>
            <a:off x="4084208" y="2016711"/>
            <a:ext cx="4165575" cy="2082788"/>
            <a:chOff x="0" y="0"/>
            <a:chExt cx="11108199" cy="5554100"/>
          </a:xfrm>
        </p:grpSpPr>
        <p:pic>
          <p:nvPicPr>
            <p:cNvPr id="131" name="Google Shape;131;p25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0" y="0"/>
              <a:ext cx="11108199" cy="55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5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1159359" y="1159359"/>
              <a:ext cx="8789481" cy="43947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25" y="300700"/>
            <a:ext cx="1378476" cy="13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832972" y="1261048"/>
            <a:ext cx="7570847" cy="2827772"/>
          </a:xfrm>
          <a:custGeom>
            <a:avLst/>
            <a:gdLst/>
            <a:ahLst/>
            <a:cxnLst/>
            <a:rect l="l" t="t" r="r" b="b"/>
            <a:pathLst>
              <a:path w="5124093" h="1913890" extrusionOk="0">
                <a:moveTo>
                  <a:pt x="4999632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9632" y="0"/>
                </a:lnTo>
                <a:cubicBezTo>
                  <a:pt x="5068213" y="0"/>
                  <a:pt x="5124093" y="55880"/>
                  <a:pt x="5124093" y="124460"/>
                </a:cubicBezTo>
                <a:lnTo>
                  <a:pt x="5124093" y="1789430"/>
                </a:lnTo>
                <a:cubicBezTo>
                  <a:pt x="5124093" y="1858010"/>
                  <a:pt x="5068213" y="1913890"/>
                  <a:pt x="4999632" y="1913890"/>
                </a:cubicBezTo>
                <a:close/>
              </a:path>
            </a:pathLst>
          </a:custGeom>
          <a:solidFill>
            <a:srgbClr val="09427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25"/>
          <p:cNvGrpSpPr/>
          <p:nvPr/>
        </p:nvGrpSpPr>
        <p:grpSpPr>
          <a:xfrm>
            <a:off x="1346666" y="1729810"/>
            <a:ext cx="3990600" cy="1705014"/>
            <a:chOff x="0" y="85725"/>
            <a:chExt cx="10641600" cy="4546703"/>
          </a:xfrm>
        </p:grpSpPr>
        <p:sp>
          <p:nvSpPr>
            <p:cNvPr id="136" name="Google Shape;136;p25"/>
            <p:cNvSpPr txBox="1"/>
            <p:nvPr/>
          </p:nvSpPr>
          <p:spPr>
            <a:xfrm>
              <a:off x="0" y="85725"/>
              <a:ext cx="106416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ru" sz="4800">
                  <a:solidFill>
                    <a:srgbClr val="FFFFFF"/>
                  </a:solidFill>
                </a:rPr>
                <a:t>NetClinic</a:t>
              </a:r>
              <a:endParaRPr sz="700"/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0" y="4139828"/>
              <a:ext cx="1064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FFFFFF"/>
                  </a:solidFill>
                </a:rPr>
                <a:t>Онлайн регистратура частной клиники</a:t>
              </a:r>
              <a:endParaRPr sz="700"/>
            </a:p>
          </p:txBody>
        </p:sp>
      </p:grpSp>
      <p:pic>
        <p:nvPicPr>
          <p:cNvPr id="138" name="Google Shape;13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429472" y="406945"/>
            <a:ext cx="2820311" cy="370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6"/>
          <p:cNvGrpSpPr/>
          <p:nvPr/>
        </p:nvGrpSpPr>
        <p:grpSpPr>
          <a:xfrm>
            <a:off x="2109414" y="90606"/>
            <a:ext cx="5030347" cy="5052894"/>
            <a:chOff x="30062" y="0"/>
            <a:chExt cx="13414259" cy="13474384"/>
          </a:xfrm>
        </p:grpSpPr>
        <p:sp>
          <p:nvSpPr>
            <p:cNvPr id="326" name="Google Shape;326;p36"/>
            <p:cNvSpPr/>
            <p:nvPr/>
          </p:nvSpPr>
          <p:spPr>
            <a:xfrm>
              <a:off x="30062" y="0"/>
              <a:ext cx="13414259" cy="13474384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A64B8">
                <a:alpha val="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1259284" y="1234732"/>
              <a:ext cx="10955814" cy="110049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A64B8">
                <a:alpha val="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765552" y="380203"/>
            <a:ext cx="1630957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2508" y="316391"/>
            <a:ext cx="1630957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/>
          <p:nvPr/>
        </p:nvSpPr>
        <p:spPr>
          <a:xfrm>
            <a:off x="0" y="2263450"/>
            <a:ext cx="9140275" cy="3091494"/>
          </a:xfrm>
          <a:custGeom>
            <a:avLst/>
            <a:gdLst/>
            <a:ahLst/>
            <a:cxnLst/>
            <a:rect l="l" t="t" r="r" b="b"/>
            <a:pathLst>
              <a:path w="6186311" h="2057567" extrusionOk="0">
                <a:moveTo>
                  <a:pt x="6061851" y="2057567"/>
                </a:moveTo>
                <a:lnTo>
                  <a:pt x="124460" y="2057567"/>
                </a:lnTo>
                <a:cubicBezTo>
                  <a:pt x="55880" y="2057567"/>
                  <a:pt x="0" y="2001687"/>
                  <a:pt x="0" y="193310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061851" y="0"/>
                </a:lnTo>
                <a:cubicBezTo>
                  <a:pt x="6130431" y="0"/>
                  <a:pt x="6186311" y="55880"/>
                  <a:pt x="6186311" y="124460"/>
                </a:cubicBezTo>
                <a:lnTo>
                  <a:pt x="6186311" y="1933107"/>
                </a:lnTo>
                <a:cubicBezTo>
                  <a:pt x="6186311" y="2001688"/>
                  <a:pt x="6130431" y="2057567"/>
                  <a:pt x="6061851" y="2057567"/>
                </a:cubicBezTo>
                <a:close/>
              </a:path>
            </a:pathLst>
          </a:custGeom>
          <a:solidFill>
            <a:srgbClr val="4A64B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3115" y="4545"/>
            <a:ext cx="2411426" cy="229304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/>
          <p:nvPr/>
        </p:nvSpPr>
        <p:spPr>
          <a:xfrm>
            <a:off x="562975" y="1715850"/>
            <a:ext cx="8014793" cy="722417"/>
          </a:xfrm>
          <a:custGeom>
            <a:avLst/>
            <a:gdLst/>
            <a:ahLst/>
            <a:cxnLst/>
            <a:rect l="l" t="t" r="r" b="b"/>
            <a:pathLst>
              <a:path w="5424564" h="740940" extrusionOk="0">
                <a:moveTo>
                  <a:pt x="5300104" y="740940"/>
                </a:moveTo>
                <a:lnTo>
                  <a:pt x="124460" y="740940"/>
                </a:lnTo>
                <a:cubicBezTo>
                  <a:pt x="55880" y="740940"/>
                  <a:pt x="0" y="685060"/>
                  <a:pt x="0" y="6164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300104" y="0"/>
                </a:lnTo>
                <a:cubicBezTo>
                  <a:pt x="5368684" y="0"/>
                  <a:pt x="5424564" y="55880"/>
                  <a:pt x="5424564" y="124460"/>
                </a:cubicBezTo>
                <a:lnTo>
                  <a:pt x="5424564" y="616480"/>
                </a:lnTo>
                <a:cubicBezTo>
                  <a:pt x="5424564" y="685060"/>
                  <a:pt x="5368684" y="740940"/>
                  <a:pt x="5300104" y="740940"/>
                </a:cubicBezTo>
                <a:close/>
              </a:path>
            </a:pathLst>
          </a:custGeom>
          <a:solidFill>
            <a:srgbClr val="15243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562975" y="2657057"/>
            <a:ext cx="37965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100">
                <a:solidFill>
                  <a:srgbClr val="F5F5EF"/>
                </a:solidFill>
              </a:rPr>
              <a:t>Запись на прием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предоставляет пациенту возможность попасть к нужному врачу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удобный интерфейс для выбора даты и времени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пациенту доступны все предстоящие записи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возможность посмотреть детали предстоящей записи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возможность отменить запись</a:t>
            </a:r>
            <a:endParaRPr sz="1100">
              <a:solidFill>
                <a:srgbClr val="F5F5EF"/>
              </a:solidFill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4572000" y="2655675"/>
            <a:ext cx="39732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1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Прием</a:t>
            </a:r>
            <a:endParaRPr sz="1800">
              <a:solidFill>
                <a:schemeClr val="dk2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базовый инструментарий врача для работы </a:t>
            </a:r>
            <a:r>
              <a:rPr lang="ru" sz="1100">
                <a:solidFill>
                  <a:srgbClr val="F5F5EF"/>
                </a:solidFill>
              </a:rPr>
              <a:t>с пациентом</a:t>
            </a:r>
            <a:endParaRPr sz="1100" b="0" i="0" u="none" strike="noStrike" cap="none">
              <a:solidFill>
                <a:srgbClr val="F5F5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возм</a:t>
            </a:r>
            <a:r>
              <a:rPr lang="ru" sz="1100">
                <a:solidFill>
                  <a:srgbClr val="F5F5EF"/>
                </a:solidFill>
              </a:rPr>
              <a:t>ожность просмотра прошедших приемов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доступ врача к медкарте текущего пациента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возможность создания и печати рецепта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возможность просматривать детали приема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возможность загрузки файлов</a:t>
            </a:r>
            <a:endParaRPr sz="1100">
              <a:solidFill>
                <a:srgbClr val="F5F5E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ru" sz="1100">
                <a:solidFill>
                  <a:srgbClr val="F5F5EF"/>
                </a:solidFill>
              </a:rPr>
              <a:t>возможность прикрепления больничного листа</a:t>
            </a:r>
            <a:endParaRPr sz="1100">
              <a:solidFill>
                <a:srgbClr val="F5F5EF"/>
              </a:solidFill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1180654" y="1830774"/>
            <a:ext cx="700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5F5EF"/>
                </a:solidFill>
              </a:rPr>
              <a:t>Прием ко врачу</a:t>
            </a:r>
            <a:endParaRPr sz="3200">
              <a:solidFill>
                <a:srgbClr val="F5F5EF"/>
              </a:solidFill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7676600" y="4998275"/>
            <a:ext cx="12966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Михаил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/>
        </p:nvSpPr>
        <p:spPr>
          <a:xfrm>
            <a:off x="2812350" y="47625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Элементы интерфейса пациента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504825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300" y="504825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25" y="2752175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300" y="2752175"/>
            <a:ext cx="4079749" cy="20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2812350" y="47625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Элементы интерфейса врача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0" y="2724150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300" y="504825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00" y="504825"/>
            <a:ext cx="4079749" cy="20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300" y="2724150"/>
            <a:ext cx="4079749" cy="20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>
            <a:off x="2812350" y="47625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Элементы интерфейса врача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75" y="566450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566450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75" y="2847275"/>
            <a:ext cx="4079749" cy="20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25" y="2847275"/>
            <a:ext cx="4079749" cy="20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2812350" y="47625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Регистрация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650" y="207225"/>
            <a:ext cx="2507549" cy="472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225" y="884413"/>
            <a:ext cx="2507550" cy="359437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/>
        </p:nvSpPr>
        <p:spPr>
          <a:xfrm>
            <a:off x="259900" y="884425"/>
            <a:ext cx="2748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Валидация на стороне клиента и сервера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Отправка подтверждения на почту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Для врача: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Регистрация в одной транзакции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Компонент выбора возможных специализаций, группировка по первой букве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7562975" y="4959600"/>
            <a:ext cx="14196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Олег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56009" y="929711"/>
            <a:ext cx="2615588" cy="2665873"/>
          </a:xfrm>
          <a:custGeom>
            <a:avLst/>
            <a:gdLst/>
            <a:ahLst/>
            <a:cxnLst/>
            <a:rect l="l" t="t" r="r" b="b"/>
            <a:pathLst>
              <a:path w="1769558" h="1803578" extrusionOk="0">
                <a:moveTo>
                  <a:pt x="1645098" y="1803578"/>
                </a:moveTo>
                <a:lnTo>
                  <a:pt x="124460" y="1803578"/>
                </a:lnTo>
                <a:cubicBezTo>
                  <a:pt x="55880" y="1803578"/>
                  <a:pt x="0" y="1747698"/>
                  <a:pt x="0" y="16791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645098" y="0"/>
                </a:lnTo>
                <a:cubicBezTo>
                  <a:pt x="1713678" y="0"/>
                  <a:pt x="1769558" y="55880"/>
                  <a:pt x="1769558" y="124460"/>
                </a:cubicBezTo>
                <a:lnTo>
                  <a:pt x="1769558" y="1679118"/>
                </a:lnTo>
                <a:cubicBezTo>
                  <a:pt x="1769558" y="1747698"/>
                  <a:pt x="1713678" y="1803578"/>
                  <a:pt x="1645098" y="1803578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41"/>
          <p:cNvGrpSpPr/>
          <p:nvPr/>
        </p:nvGrpSpPr>
        <p:grpSpPr>
          <a:xfrm>
            <a:off x="622449" y="1713738"/>
            <a:ext cx="2330229" cy="1165115"/>
            <a:chOff x="0" y="0"/>
            <a:chExt cx="6213943" cy="3106972"/>
          </a:xfrm>
        </p:grpSpPr>
        <p:pic>
          <p:nvPicPr>
            <p:cNvPr id="379" name="Google Shape;379;p41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0" y="0"/>
              <a:ext cx="6213943" cy="310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1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648547" y="648547"/>
              <a:ext cx="4916849" cy="2458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41"/>
          <p:cNvSpPr/>
          <p:nvPr/>
        </p:nvSpPr>
        <p:spPr>
          <a:xfrm>
            <a:off x="56009" y="53357"/>
            <a:ext cx="2497961" cy="510570"/>
          </a:xfrm>
          <a:custGeom>
            <a:avLst/>
            <a:gdLst/>
            <a:ahLst/>
            <a:cxnLst/>
            <a:rect l="l" t="t" r="r" b="b"/>
            <a:pathLst>
              <a:path w="3047248" h="661882" extrusionOk="0">
                <a:moveTo>
                  <a:pt x="2922787" y="661882"/>
                </a:moveTo>
                <a:lnTo>
                  <a:pt x="124460" y="661882"/>
                </a:lnTo>
                <a:cubicBezTo>
                  <a:pt x="55880" y="661882"/>
                  <a:pt x="0" y="606002"/>
                  <a:pt x="0" y="5374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922788" y="0"/>
                </a:lnTo>
                <a:cubicBezTo>
                  <a:pt x="2991368" y="0"/>
                  <a:pt x="3047248" y="55880"/>
                  <a:pt x="3047248" y="124460"/>
                </a:cubicBezTo>
                <a:lnTo>
                  <a:pt x="3047248" y="537422"/>
                </a:lnTo>
                <a:cubicBezTo>
                  <a:pt x="3047248" y="606002"/>
                  <a:pt x="2991368" y="661882"/>
                  <a:pt x="2922788" y="661882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-182075" y="-73900"/>
            <a:ext cx="9332102" cy="5591621"/>
          </a:xfrm>
          <a:custGeom>
            <a:avLst/>
            <a:gdLst/>
            <a:ahLst/>
            <a:cxnLst/>
            <a:rect l="l" t="t" r="r" b="b"/>
            <a:pathLst>
              <a:path w="6284244" h="1033094" extrusionOk="0">
                <a:moveTo>
                  <a:pt x="6159784" y="1033094"/>
                </a:moveTo>
                <a:lnTo>
                  <a:pt x="124460" y="1033094"/>
                </a:lnTo>
                <a:cubicBezTo>
                  <a:pt x="55880" y="1033094"/>
                  <a:pt x="0" y="977214"/>
                  <a:pt x="0" y="908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159784" y="0"/>
                </a:lnTo>
                <a:cubicBezTo>
                  <a:pt x="6228364" y="0"/>
                  <a:pt x="6284244" y="55880"/>
                  <a:pt x="6284244" y="124460"/>
                </a:cubicBezTo>
                <a:lnTo>
                  <a:pt x="6284244" y="908634"/>
                </a:lnTo>
                <a:cubicBezTo>
                  <a:pt x="6284244" y="977214"/>
                  <a:pt x="6228364" y="1033094"/>
                  <a:pt x="6159784" y="1033094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0" y="3583143"/>
            <a:ext cx="9200009" cy="313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В Личном кабинете пользователю доступны следующие функции: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Просмотр и редактирование личной информации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Просмотр медицинской карты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т</a:t>
            </a:r>
            <a:endParaRPr sz="700"/>
          </a:p>
        </p:txBody>
      </p:sp>
      <p:sp>
        <p:nvSpPr>
          <p:cNvPr id="384" name="Google Shape;384;p41"/>
          <p:cNvSpPr txBox="1"/>
          <p:nvPr/>
        </p:nvSpPr>
        <p:spPr>
          <a:xfrm>
            <a:off x="213673" y="164981"/>
            <a:ext cx="2182635" cy="2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 i="0" u="none" strike="noStrike" cap="non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Личный кабинет</a:t>
            </a:r>
            <a:endParaRPr sz="700"/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798" y="563927"/>
            <a:ext cx="2030384" cy="301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268" y="309826"/>
            <a:ext cx="5864484" cy="30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/>
        </p:nvSpPr>
        <p:spPr>
          <a:xfrm>
            <a:off x="2812350" y="47625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Просмотр расписания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900" y="593175"/>
            <a:ext cx="6078237" cy="43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/>
          <p:nvPr/>
        </p:nvSpPr>
        <p:spPr>
          <a:xfrm>
            <a:off x="183700" y="600550"/>
            <a:ext cx="25860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“Ознакомительное” расписание - для пациентов, коллег и администраторов.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>
                <a:solidFill>
                  <a:schemeClr val="lt1"/>
                </a:solidFill>
              </a:rPr>
              <a:t>Доступно любому пользователю, даже без регистрации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>
                <a:solidFill>
                  <a:schemeClr val="lt1"/>
                </a:solidFill>
              </a:rPr>
              <a:t>Поиск врачей по специальности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>
                <a:solidFill>
                  <a:schemeClr val="lt1"/>
                </a:solidFill>
              </a:rPr>
              <a:t>Можно выбрать до 5 врачей</a:t>
            </a:r>
            <a:endParaRPr sz="12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Не более 28 дней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Расписание разбито на недели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</a:rPr>
              <a:t>Показаны интервалы рабочего времени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7573525" y="4984050"/>
            <a:ext cx="14196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Олег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/>
        </p:nvSpPr>
        <p:spPr>
          <a:xfrm>
            <a:off x="2812350" y="47625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Редактирование расписания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750" y="586425"/>
            <a:ext cx="5921108" cy="43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 txBox="1"/>
          <p:nvPr/>
        </p:nvSpPr>
        <p:spPr>
          <a:xfrm>
            <a:off x="183700" y="586425"/>
            <a:ext cx="2790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Для редактирования расписания сначала создается шаблон. Затем он может встраиваться в расписание сколько угодно раз. Сделано это для экономии времени - заполнять расписание на каждый следующий день неудобно.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Для пользователей доступны подсказки, как пользоваться.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44"/>
          <p:cNvSpPr txBox="1"/>
          <p:nvPr/>
        </p:nvSpPr>
        <p:spPr>
          <a:xfrm>
            <a:off x="7560250" y="4977300"/>
            <a:ext cx="14196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Олег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417" name="Google Shape;417;p44"/>
          <p:cNvGrpSpPr/>
          <p:nvPr/>
        </p:nvGrpSpPr>
        <p:grpSpPr>
          <a:xfrm>
            <a:off x="-2184996" y="3309573"/>
            <a:ext cx="5031650" cy="5054203"/>
            <a:chOff x="30062" y="0"/>
            <a:chExt cx="13417734" cy="13477875"/>
          </a:xfrm>
        </p:grpSpPr>
        <p:sp>
          <p:nvSpPr>
            <p:cNvPr id="418" name="Google Shape;418;p44"/>
            <p:cNvSpPr/>
            <p:nvPr/>
          </p:nvSpPr>
          <p:spPr>
            <a:xfrm>
              <a:off x="30062" y="0"/>
              <a:ext cx="13417734" cy="13477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1259284" y="1234732"/>
              <a:ext cx="10952285" cy="110013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503" y="3546875"/>
            <a:ext cx="1435695" cy="2968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/>
          <p:nvPr/>
        </p:nvSpPr>
        <p:spPr>
          <a:xfrm>
            <a:off x="-91050" y="-132125"/>
            <a:ext cx="9347813" cy="5452154"/>
          </a:xfrm>
          <a:custGeom>
            <a:avLst/>
            <a:gdLst/>
            <a:ahLst/>
            <a:cxnLst/>
            <a:rect l="l" t="t" r="r" b="b"/>
            <a:pathLst>
              <a:path w="6284244" h="1033094" extrusionOk="0">
                <a:moveTo>
                  <a:pt x="6159784" y="1033094"/>
                </a:moveTo>
                <a:lnTo>
                  <a:pt x="124460" y="1033094"/>
                </a:lnTo>
                <a:cubicBezTo>
                  <a:pt x="55880" y="1033094"/>
                  <a:pt x="0" y="977214"/>
                  <a:pt x="0" y="908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159784" y="0"/>
                </a:lnTo>
                <a:cubicBezTo>
                  <a:pt x="6228364" y="0"/>
                  <a:pt x="6284244" y="55880"/>
                  <a:pt x="6284244" y="124460"/>
                </a:cubicBezTo>
                <a:lnTo>
                  <a:pt x="6284244" y="908634"/>
                </a:lnTo>
                <a:cubicBezTo>
                  <a:pt x="6284244" y="977214"/>
                  <a:pt x="6228364" y="1033094"/>
                  <a:pt x="6159784" y="1033094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56009" y="929711"/>
            <a:ext cx="2615588" cy="2665873"/>
          </a:xfrm>
          <a:custGeom>
            <a:avLst/>
            <a:gdLst/>
            <a:ahLst/>
            <a:cxnLst/>
            <a:rect l="l" t="t" r="r" b="b"/>
            <a:pathLst>
              <a:path w="1769558" h="1803578" extrusionOk="0">
                <a:moveTo>
                  <a:pt x="1645098" y="1803578"/>
                </a:moveTo>
                <a:lnTo>
                  <a:pt x="124460" y="1803578"/>
                </a:lnTo>
                <a:cubicBezTo>
                  <a:pt x="55880" y="1803578"/>
                  <a:pt x="0" y="1747698"/>
                  <a:pt x="0" y="16791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645098" y="0"/>
                </a:lnTo>
                <a:cubicBezTo>
                  <a:pt x="1713678" y="0"/>
                  <a:pt x="1769558" y="55880"/>
                  <a:pt x="1769558" y="124460"/>
                </a:cubicBezTo>
                <a:lnTo>
                  <a:pt x="1769558" y="1679118"/>
                </a:lnTo>
                <a:cubicBezTo>
                  <a:pt x="1769558" y="1747698"/>
                  <a:pt x="1713678" y="1803578"/>
                  <a:pt x="1645098" y="1803578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45"/>
          <p:cNvGrpSpPr/>
          <p:nvPr/>
        </p:nvGrpSpPr>
        <p:grpSpPr>
          <a:xfrm>
            <a:off x="622449" y="1713738"/>
            <a:ext cx="2330229" cy="1165115"/>
            <a:chOff x="0" y="0"/>
            <a:chExt cx="6213943" cy="3106972"/>
          </a:xfrm>
        </p:grpSpPr>
        <p:pic>
          <p:nvPicPr>
            <p:cNvPr id="428" name="Google Shape;428;p45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0" y="0"/>
              <a:ext cx="6213943" cy="310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5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648547" y="648547"/>
              <a:ext cx="4916849" cy="24584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0" name="Google Shape;430;p45"/>
          <p:cNvPicPr preferRelativeResize="0"/>
          <p:nvPr/>
        </p:nvPicPr>
        <p:blipFill rotWithShape="1">
          <a:blip r:embed="rId4">
            <a:alphaModFix/>
          </a:blip>
          <a:srcRect b="20757"/>
          <a:stretch/>
        </p:blipFill>
        <p:spPr>
          <a:xfrm>
            <a:off x="720456" y="514350"/>
            <a:ext cx="1286696" cy="308123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/>
          <p:nvPr/>
        </p:nvSpPr>
        <p:spPr>
          <a:xfrm>
            <a:off x="56009" y="53357"/>
            <a:ext cx="2497961" cy="510570"/>
          </a:xfrm>
          <a:custGeom>
            <a:avLst/>
            <a:gdLst/>
            <a:ahLst/>
            <a:cxnLst/>
            <a:rect l="l" t="t" r="r" b="b"/>
            <a:pathLst>
              <a:path w="3047248" h="661882" extrusionOk="0">
                <a:moveTo>
                  <a:pt x="2922787" y="661882"/>
                </a:moveTo>
                <a:lnTo>
                  <a:pt x="124460" y="661882"/>
                </a:lnTo>
                <a:cubicBezTo>
                  <a:pt x="55880" y="661882"/>
                  <a:pt x="0" y="606002"/>
                  <a:pt x="0" y="5374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922788" y="0"/>
                </a:lnTo>
                <a:cubicBezTo>
                  <a:pt x="2991368" y="0"/>
                  <a:pt x="3047248" y="55880"/>
                  <a:pt x="3047248" y="124460"/>
                </a:cubicBezTo>
                <a:lnTo>
                  <a:pt x="3047248" y="537422"/>
                </a:lnTo>
                <a:cubicBezTo>
                  <a:pt x="3047248" y="606002"/>
                  <a:pt x="2991368" y="661882"/>
                  <a:pt x="2922788" y="661882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5"/>
          <p:cNvSpPr txBox="1"/>
          <p:nvPr/>
        </p:nvSpPr>
        <p:spPr>
          <a:xfrm>
            <a:off x="0" y="3583143"/>
            <a:ext cx="9200100" cy="3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В админ-панели у администратора реализован следующий функционал: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Просмотр всех учетных записей, зарегистрированных в системе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Создание учетных записей для новых докторов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Отслеживание расписаний врачей</a:t>
            </a:r>
            <a:endParaRPr sz="700"/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т</a:t>
            </a:r>
            <a:endParaRPr sz="700"/>
          </a:p>
        </p:txBody>
      </p:sp>
      <p:sp>
        <p:nvSpPr>
          <p:cNvPr id="433" name="Google Shape;433;p45"/>
          <p:cNvSpPr txBox="1"/>
          <p:nvPr/>
        </p:nvSpPr>
        <p:spPr>
          <a:xfrm>
            <a:off x="213673" y="164981"/>
            <a:ext cx="2182635" cy="2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 i="0" u="none" strike="noStrike" cap="non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Админ-панель</a:t>
            </a:r>
            <a:endParaRPr sz="700"/>
          </a:p>
        </p:txBody>
      </p:sp>
      <p:pic>
        <p:nvPicPr>
          <p:cNvPr id="434" name="Google Shape;43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8649" y="2571758"/>
            <a:ext cx="843250" cy="106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576" y="421854"/>
            <a:ext cx="6130524" cy="30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26" y="1360363"/>
            <a:ext cx="3280674" cy="292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313" y="3235177"/>
            <a:ext cx="3280675" cy="18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 txBox="1"/>
          <p:nvPr/>
        </p:nvSpPr>
        <p:spPr>
          <a:xfrm>
            <a:off x="138400" y="0"/>
            <a:ext cx="5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Элементы интерфейса администрирования врача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5710863" y="9601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Редактирование врача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1291250" y="28349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Статистика врача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7258175" y="4959600"/>
            <a:ext cx="1684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</a:rPr>
              <a:t>Рассказчик: Святослав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00" y="639088"/>
            <a:ext cx="5406063" cy="195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712875" y="-8696"/>
            <a:ext cx="4431124" cy="5152196"/>
          </a:xfrm>
          <a:custGeom>
            <a:avLst/>
            <a:gdLst/>
            <a:ahLst/>
            <a:cxnLst/>
            <a:rect l="l" t="t" r="r" b="b"/>
            <a:pathLst>
              <a:path w="2997847" h="3485684" extrusionOk="0">
                <a:moveTo>
                  <a:pt x="2873387" y="3485683"/>
                </a:moveTo>
                <a:lnTo>
                  <a:pt x="124460" y="3485683"/>
                </a:lnTo>
                <a:cubicBezTo>
                  <a:pt x="55880" y="3485683"/>
                  <a:pt x="0" y="3429803"/>
                  <a:pt x="0" y="336122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73387" y="0"/>
                </a:lnTo>
                <a:cubicBezTo>
                  <a:pt x="2941967" y="0"/>
                  <a:pt x="2997847" y="55880"/>
                  <a:pt x="2997847" y="124460"/>
                </a:cubicBezTo>
                <a:lnTo>
                  <a:pt x="2997847" y="3361224"/>
                </a:lnTo>
                <a:cubicBezTo>
                  <a:pt x="2997847" y="3429804"/>
                  <a:pt x="2941967" y="3485684"/>
                  <a:pt x="2873387" y="3485684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6"/>
          <p:cNvGrpSpPr/>
          <p:nvPr/>
        </p:nvGrpSpPr>
        <p:grpSpPr>
          <a:xfrm>
            <a:off x="5770926" y="2208748"/>
            <a:ext cx="5030347" cy="5052894"/>
            <a:chOff x="30062" y="0"/>
            <a:chExt cx="13414259" cy="13474384"/>
          </a:xfrm>
        </p:grpSpPr>
        <p:sp>
          <p:nvSpPr>
            <p:cNvPr id="145" name="Google Shape;145;p26"/>
            <p:cNvSpPr/>
            <p:nvPr/>
          </p:nvSpPr>
          <p:spPr>
            <a:xfrm>
              <a:off x="30062" y="0"/>
              <a:ext cx="13414259" cy="13474384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259284" y="1234732"/>
              <a:ext cx="10955814" cy="110049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6"/>
          <p:cNvSpPr/>
          <p:nvPr/>
        </p:nvSpPr>
        <p:spPr>
          <a:xfrm>
            <a:off x="3228358" y="782634"/>
            <a:ext cx="4066306" cy="3699331"/>
          </a:xfrm>
          <a:custGeom>
            <a:avLst/>
            <a:gdLst/>
            <a:ahLst/>
            <a:cxnLst/>
            <a:rect l="l" t="t" r="r" b="b"/>
            <a:pathLst>
              <a:path w="2752153" h="2503777" extrusionOk="0">
                <a:moveTo>
                  <a:pt x="2627693" y="2503777"/>
                </a:moveTo>
                <a:lnTo>
                  <a:pt x="124460" y="2503777"/>
                </a:lnTo>
                <a:cubicBezTo>
                  <a:pt x="55880" y="2503777"/>
                  <a:pt x="0" y="2447897"/>
                  <a:pt x="0" y="23793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27693" y="0"/>
                </a:lnTo>
                <a:cubicBezTo>
                  <a:pt x="2696273" y="0"/>
                  <a:pt x="2752153" y="55880"/>
                  <a:pt x="2752153" y="124460"/>
                </a:cubicBezTo>
                <a:lnTo>
                  <a:pt x="2752153" y="2379317"/>
                </a:lnTo>
                <a:cubicBezTo>
                  <a:pt x="2752153" y="2447897"/>
                  <a:pt x="2696273" y="2503777"/>
                  <a:pt x="2627693" y="2503777"/>
                </a:cubicBezTo>
                <a:close/>
              </a:path>
            </a:pathLst>
          </a:custGeom>
          <a:solidFill>
            <a:srgbClr val="09427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245104" y="2147437"/>
            <a:ext cx="4081991" cy="325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367974" y="2386037"/>
            <a:ext cx="243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u="sng"/>
              <a:t>Содержание</a:t>
            </a: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3581075" y="1520975"/>
            <a:ext cx="3360900" cy="2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AutoNum type="arabicPeriod"/>
            </a:pPr>
            <a:r>
              <a:rPr lang="ru" sz="1800">
                <a:solidFill>
                  <a:srgbClr val="EEEEEE"/>
                </a:solidFill>
              </a:rPr>
              <a:t>Наша команда</a:t>
            </a:r>
            <a:endParaRPr sz="1800">
              <a:solidFill>
                <a:srgbClr val="EEEEE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AutoNum type="arabicPeriod"/>
            </a:pPr>
            <a:r>
              <a:rPr lang="ru" sz="1800">
                <a:solidFill>
                  <a:srgbClr val="EEEEEE"/>
                </a:solidFill>
              </a:rPr>
              <a:t>Взаимодействие</a:t>
            </a:r>
            <a:endParaRPr sz="1800">
              <a:solidFill>
                <a:srgbClr val="EEEEE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AutoNum type="arabicPeriod"/>
            </a:pPr>
            <a:r>
              <a:rPr lang="ru" sz="1800">
                <a:solidFill>
                  <a:srgbClr val="EEEEEE"/>
                </a:solidFill>
              </a:rPr>
              <a:t>Технологии</a:t>
            </a:r>
            <a:endParaRPr sz="1800">
              <a:solidFill>
                <a:srgbClr val="EEEEE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AutoNum type="arabicPeriod"/>
            </a:pPr>
            <a:r>
              <a:rPr lang="ru" sz="1800">
                <a:solidFill>
                  <a:srgbClr val="EEEEEE"/>
                </a:solidFill>
              </a:rPr>
              <a:t>Git Flow</a:t>
            </a:r>
            <a:endParaRPr sz="1800">
              <a:solidFill>
                <a:srgbClr val="EEEEE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AutoNum type="arabicPeriod"/>
            </a:pPr>
            <a:r>
              <a:rPr lang="ru" sz="1800">
                <a:solidFill>
                  <a:srgbClr val="EEEEEE"/>
                </a:solidFill>
              </a:rPr>
              <a:t>Описание</a:t>
            </a:r>
            <a:endParaRPr sz="1800">
              <a:solidFill>
                <a:srgbClr val="EEEEE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AutoNum type="arabicPeriod"/>
            </a:pPr>
            <a:r>
              <a:rPr lang="ru" sz="1800">
                <a:solidFill>
                  <a:srgbClr val="EEEEEE"/>
                </a:solidFill>
              </a:rPr>
              <a:t>Функционал приложения</a:t>
            </a:r>
            <a:endParaRPr sz="1800">
              <a:solidFill>
                <a:srgbClr val="EEEEE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EEEEEE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823" y="3594848"/>
            <a:ext cx="1227652" cy="15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1556375" y="5035788"/>
            <a:ext cx="2024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Рассказчик: Михаил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425" y="1948100"/>
            <a:ext cx="3549199" cy="2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" y="440577"/>
            <a:ext cx="4024075" cy="29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/>
        </p:nvSpPr>
        <p:spPr>
          <a:xfrm>
            <a:off x="805638" y="403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Рейтинг врача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5268375" y="1547900"/>
            <a:ext cx="35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Более подробная информация о враче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7258175" y="4959600"/>
            <a:ext cx="1684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</a:rPr>
              <a:t>Рассказчик: Святослав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50" y="1563038"/>
            <a:ext cx="5174099" cy="20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 txBox="1"/>
          <p:nvPr/>
        </p:nvSpPr>
        <p:spPr>
          <a:xfrm>
            <a:off x="951750" y="1162850"/>
            <a:ext cx="35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Форма обратной связи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7258175" y="4959600"/>
            <a:ext cx="1684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</a:rPr>
              <a:t>Рассказчик: Святослав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/>
        </p:nvSpPr>
        <p:spPr>
          <a:xfrm>
            <a:off x="446700" y="131475"/>
            <a:ext cx="4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Встроенный чат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7258175" y="4959600"/>
            <a:ext cx="1684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FFFFFF"/>
                </a:solidFill>
              </a:rPr>
              <a:t>Рассказчик: Святослав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99" y="599975"/>
            <a:ext cx="4050401" cy="370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50"/>
          <p:cNvGrpSpPr/>
          <p:nvPr/>
        </p:nvGrpSpPr>
        <p:grpSpPr>
          <a:xfrm>
            <a:off x="1000059" y="774975"/>
            <a:ext cx="6929680" cy="2784584"/>
            <a:chOff x="-4027820" y="0"/>
            <a:chExt cx="9419165" cy="8613002"/>
          </a:xfrm>
        </p:grpSpPr>
        <p:sp>
          <p:nvSpPr>
            <p:cNvPr id="475" name="Google Shape;475;p50"/>
            <p:cNvSpPr/>
            <p:nvPr/>
          </p:nvSpPr>
          <p:spPr>
            <a:xfrm>
              <a:off x="-4027800" y="0"/>
              <a:ext cx="9419145" cy="8613002"/>
            </a:xfrm>
            <a:custGeom>
              <a:avLst/>
              <a:gdLst/>
              <a:ahLst/>
              <a:cxnLst/>
              <a:rect l="l" t="t" r="r" b="b"/>
              <a:pathLst>
                <a:path w="2389130" h="2184655" extrusionOk="0">
                  <a:moveTo>
                    <a:pt x="2264670" y="2184655"/>
                  </a:moveTo>
                  <a:lnTo>
                    <a:pt x="124460" y="2184655"/>
                  </a:lnTo>
                  <a:cubicBezTo>
                    <a:pt x="55880" y="2184655"/>
                    <a:pt x="0" y="2128775"/>
                    <a:pt x="0" y="20601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4670" y="0"/>
                  </a:lnTo>
                  <a:cubicBezTo>
                    <a:pt x="2333250" y="0"/>
                    <a:pt x="2389130" y="55880"/>
                    <a:pt x="2389130" y="124460"/>
                  </a:cubicBezTo>
                  <a:lnTo>
                    <a:pt x="2389130" y="2060195"/>
                  </a:lnTo>
                  <a:cubicBezTo>
                    <a:pt x="2389130" y="2128775"/>
                    <a:pt x="2333250" y="2184655"/>
                    <a:pt x="2264670" y="2184655"/>
                  </a:cubicBezTo>
                  <a:close/>
                </a:path>
              </a:pathLst>
            </a:custGeom>
            <a:solidFill>
              <a:srgbClr val="16294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0"/>
            <p:cNvSpPr txBox="1"/>
            <p:nvPr/>
          </p:nvSpPr>
          <p:spPr>
            <a:xfrm>
              <a:off x="-4027820" y="620859"/>
              <a:ext cx="9419100" cy="11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Спасибо за внимание!</a:t>
              </a:r>
              <a:endParaRPr sz="15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3AC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19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Наша команда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772300"/>
            <a:ext cx="8520600" cy="4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b="1">
                <a:solidFill>
                  <a:schemeClr val="lt1"/>
                </a:solidFill>
              </a:rPr>
              <a:t>Полина Гамина(Куратор проекта)</a:t>
            </a:r>
            <a:endParaRPr b="1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Олег Лаврентьев (Full-stack Developer)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Алексей Терехов (Full-stack Developer)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Дмитрий Бражник (Full-stack Developer)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Михаил Успенский (Full-stack Developer)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>
                <a:solidFill>
                  <a:schemeClr val="lt1"/>
                </a:solidFill>
              </a:rPr>
              <a:t>Святослав Фурман (Full-stack Developer)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6953375" y="5035788"/>
            <a:ext cx="2024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Михаил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225" y="772300"/>
            <a:ext cx="533826" cy="5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225" y="3361976"/>
            <a:ext cx="533826" cy="5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225" y="2825251"/>
            <a:ext cx="533824" cy="5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1775" y="2249638"/>
            <a:ext cx="572724" cy="5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1775" y="1667775"/>
            <a:ext cx="5727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1221" y="3898696"/>
            <a:ext cx="533825" cy="5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4712875" y="-8700"/>
            <a:ext cx="4661652" cy="5150098"/>
          </a:xfrm>
          <a:custGeom>
            <a:avLst/>
            <a:gdLst/>
            <a:ahLst/>
            <a:cxnLst/>
            <a:rect l="l" t="t" r="r" b="b"/>
            <a:pathLst>
              <a:path w="2997847" h="3485684" extrusionOk="0">
                <a:moveTo>
                  <a:pt x="2873387" y="3485683"/>
                </a:moveTo>
                <a:lnTo>
                  <a:pt x="124460" y="3485683"/>
                </a:lnTo>
                <a:cubicBezTo>
                  <a:pt x="55880" y="3485683"/>
                  <a:pt x="0" y="3429803"/>
                  <a:pt x="0" y="336122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73387" y="0"/>
                </a:lnTo>
                <a:cubicBezTo>
                  <a:pt x="2941967" y="0"/>
                  <a:pt x="2997847" y="55880"/>
                  <a:pt x="2997847" y="124460"/>
                </a:cubicBezTo>
                <a:lnTo>
                  <a:pt x="2997847" y="3361224"/>
                </a:lnTo>
                <a:cubicBezTo>
                  <a:pt x="2997847" y="3429804"/>
                  <a:pt x="2941967" y="3485684"/>
                  <a:pt x="2873387" y="3485684"/>
                </a:cubicBezTo>
                <a:close/>
              </a:path>
            </a:pathLst>
          </a:custGeom>
          <a:solidFill>
            <a:srgbClr val="3C53A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8"/>
          <p:cNvGrpSpPr/>
          <p:nvPr/>
        </p:nvGrpSpPr>
        <p:grpSpPr>
          <a:xfrm>
            <a:off x="5770926" y="2208748"/>
            <a:ext cx="5031650" cy="5054203"/>
            <a:chOff x="30062" y="0"/>
            <a:chExt cx="13417734" cy="13477875"/>
          </a:xfrm>
        </p:grpSpPr>
        <p:sp>
          <p:nvSpPr>
            <p:cNvPr id="172" name="Google Shape;172;p28"/>
            <p:cNvSpPr/>
            <p:nvPr/>
          </p:nvSpPr>
          <p:spPr>
            <a:xfrm>
              <a:off x="30062" y="0"/>
              <a:ext cx="13417734" cy="13477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1259284" y="1234732"/>
              <a:ext cx="10952285" cy="110013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8"/>
          <p:cNvSpPr/>
          <p:nvPr/>
        </p:nvSpPr>
        <p:spPr>
          <a:xfrm>
            <a:off x="3228358" y="782634"/>
            <a:ext cx="4066306" cy="3699331"/>
          </a:xfrm>
          <a:custGeom>
            <a:avLst/>
            <a:gdLst/>
            <a:ahLst/>
            <a:cxnLst/>
            <a:rect l="l" t="t" r="r" b="b"/>
            <a:pathLst>
              <a:path w="2752153" h="2503777" extrusionOk="0">
                <a:moveTo>
                  <a:pt x="2627693" y="2503777"/>
                </a:moveTo>
                <a:lnTo>
                  <a:pt x="124460" y="2503777"/>
                </a:lnTo>
                <a:cubicBezTo>
                  <a:pt x="55880" y="2503777"/>
                  <a:pt x="0" y="2447897"/>
                  <a:pt x="0" y="23793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27693" y="0"/>
                </a:lnTo>
                <a:cubicBezTo>
                  <a:pt x="2696273" y="0"/>
                  <a:pt x="2752153" y="55880"/>
                  <a:pt x="2752153" y="124460"/>
                </a:cubicBezTo>
                <a:lnTo>
                  <a:pt x="2752153" y="2379317"/>
                </a:lnTo>
                <a:cubicBezTo>
                  <a:pt x="2752153" y="2447897"/>
                  <a:pt x="2696273" y="2503777"/>
                  <a:pt x="2627693" y="2503777"/>
                </a:cubicBezTo>
                <a:close/>
              </a:path>
            </a:pathLst>
          </a:custGeom>
          <a:solidFill>
            <a:srgbClr val="09427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245105" y="2147437"/>
            <a:ext cx="4081991" cy="325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8"/>
          <p:cNvGrpSpPr/>
          <p:nvPr/>
        </p:nvGrpSpPr>
        <p:grpSpPr>
          <a:xfrm>
            <a:off x="282850" y="2068275"/>
            <a:ext cx="2576138" cy="996152"/>
            <a:chOff x="-498133" y="1074410"/>
            <a:chExt cx="6869700" cy="2656405"/>
          </a:xfrm>
        </p:grpSpPr>
        <p:sp>
          <p:nvSpPr>
            <p:cNvPr id="177" name="Google Shape;177;p28"/>
            <p:cNvSpPr txBox="1"/>
            <p:nvPr/>
          </p:nvSpPr>
          <p:spPr>
            <a:xfrm>
              <a:off x="-498133" y="1074410"/>
              <a:ext cx="6869700" cy="10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/>
                <a:t>Взаимодействие</a:t>
              </a:r>
              <a:endParaRPr sz="600"/>
            </a:p>
          </p:txBody>
        </p:sp>
        <p:sp>
          <p:nvSpPr>
            <p:cNvPr id="178" name="Google Shape;178;p28"/>
            <p:cNvSpPr txBox="1"/>
            <p:nvPr/>
          </p:nvSpPr>
          <p:spPr>
            <a:xfrm>
              <a:off x="75767" y="2663715"/>
              <a:ext cx="5721900" cy="10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/>
                <a:t>в команде</a:t>
              </a:r>
              <a:endParaRPr sz="2600"/>
            </a:p>
          </p:txBody>
        </p:sp>
      </p:grpSp>
      <p:grpSp>
        <p:nvGrpSpPr>
          <p:cNvPr id="179" name="Google Shape;179;p28"/>
          <p:cNvGrpSpPr/>
          <p:nvPr/>
        </p:nvGrpSpPr>
        <p:grpSpPr>
          <a:xfrm>
            <a:off x="3813299" y="1433500"/>
            <a:ext cx="3261269" cy="184725"/>
            <a:chOff x="-12" y="-47620"/>
            <a:chExt cx="8696717" cy="492600"/>
          </a:xfrm>
        </p:grpSpPr>
        <p:sp>
          <p:nvSpPr>
            <p:cNvPr id="180" name="Google Shape;180;p28"/>
            <p:cNvSpPr txBox="1"/>
            <p:nvPr/>
          </p:nvSpPr>
          <p:spPr>
            <a:xfrm>
              <a:off x="1146305" y="-38100"/>
              <a:ext cx="7550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F5F5EF"/>
                  </a:solidFill>
                </a:rPr>
                <a:t>Git (gitlab) как система контроля версий</a:t>
              </a:r>
              <a:endParaRPr sz="700"/>
            </a:p>
          </p:txBody>
        </p:sp>
        <p:sp>
          <p:nvSpPr>
            <p:cNvPr id="181" name="Google Shape;181;p28"/>
            <p:cNvSpPr txBox="1"/>
            <p:nvPr/>
          </p:nvSpPr>
          <p:spPr>
            <a:xfrm>
              <a:off x="-12" y="-47620"/>
              <a:ext cx="61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0" i="0" u="none" strike="noStrike" cap="none">
                  <a:solidFill>
                    <a:srgbClr val="F5F5E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700"/>
            </a:p>
          </p:txBody>
        </p:sp>
      </p:grpSp>
      <p:grpSp>
        <p:nvGrpSpPr>
          <p:cNvPr id="182" name="Google Shape;182;p28"/>
          <p:cNvGrpSpPr/>
          <p:nvPr/>
        </p:nvGrpSpPr>
        <p:grpSpPr>
          <a:xfrm>
            <a:off x="3813303" y="1950508"/>
            <a:ext cx="3261264" cy="184725"/>
            <a:chOff x="0" y="-47625"/>
            <a:chExt cx="8696705" cy="492600"/>
          </a:xfrm>
        </p:grpSpPr>
        <p:sp>
          <p:nvSpPr>
            <p:cNvPr id="183" name="Google Shape;183;p28"/>
            <p:cNvSpPr txBox="1"/>
            <p:nvPr/>
          </p:nvSpPr>
          <p:spPr>
            <a:xfrm>
              <a:off x="0" y="-47625"/>
              <a:ext cx="51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0" i="0" u="none" strike="noStrike" cap="none">
                  <a:solidFill>
                    <a:srgbClr val="F5F5E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700"/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1146305" y="-38100"/>
              <a:ext cx="7550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F5F5EF"/>
                  </a:solidFill>
                </a:rPr>
                <a:t>Файлы в общем доступе</a:t>
              </a:r>
              <a:endParaRPr sz="700"/>
            </a:p>
          </p:txBody>
        </p:sp>
      </p:grpSp>
      <p:grpSp>
        <p:nvGrpSpPr>
          <p:cNvPr id="185" name="Google Shape;185;p28"/>
          <p:cNvGrpSpPr/>
          <p:nvPr/>
        </p:nvGrpSpPr>
        <p:grpSpPr>
          <a:xfrm>
            <a:off x="3813303" y="2467732"/>
            <a:ext cx="3261264" cy="409922"/>
            <a:chOff x="0" y="-47625"/>
            <a:chExt cx="8696705" cy="1093125"/>
          </a:xfrm>
        </p:grpSpPr>
        <p:sp>
          <p:nvSpPr>
            <p:cNvPr id="186" name="Google Shape;186;p28"/>
            <p:cNvSpPr txBox="1"/>
            <p:nvPr/>
          </p:nvSpPr>
          <p:spPr>
            <a:xfrm>
              <a:off x="0" y="-47625"/>
              <a:ext cx="52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0" i="0" u="none" strike="noStrike" cap="none">
                  <a:solidFill>
                    <a:srgbClr val="F5F5E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700"/>
            </a:p>
          </p:txBody>
        </p:sp>
        <p:sp>
          <p:nvSpPr>
            <p:cNvPr id="187" name="Google Shape;187;p28"/>
            <p:cNvSpPr txBox="1"/>
            <p:nvPr/>
          </p:nvSpPr>
          <p:spPr>
            <a:xfrm>
              <a:off x="1146305" y="-38100"/>
              <a:ext cx="75504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F5F5EF"/>
                  </a:solidFill>
                </a:rPr>
                <a:t>Еженедельные совместные онлайн-собрания</a:t>
              </a:r>
              <a:endParaRPr sz="700"/>
            </a:p>
          </p:txBody>
        </p:sp>
      </p:grpSp>
      <p:grpSp>
        <p:nvGrpSpPr>
          <p:cNvPr id="188" name="Google Shape;188;p28"/>
          <p:cNvGrpSpPr/>
          <p:nvPr/>
        </p:nvGrpSpPr>
        <p:grpSpPr>
          <a:xfrm>
            <a:off x="3813303" y="2978044"/>
            <a:ext cx="3261264" cy="184725"/>
            <a:chOff x="0" y="-47625"/>
            <a:chExt cx="8696705" cy="492600"/>
          </a:xfrm>
        </p:grpSpPr>
        <p:sp>
          <p:nvSpPr>
            <p:cNvPr id="189" name="Google Shape;189;p28"/>
            <p:cNvSpPr txBox="1"/>
            <p:nvPr/>
          </p:nvSpPr>
          <p:spPr>
            <a:xfrm>
              <a:off x="0" y="-47625"/>
              <a:ext cx="539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0" i="0" u="none" strike="noStrike" cap="none">
                  <a:solidFill>
                    <a:srgbClr val="F5F5E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700"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1146305" y="-38100"/>
              <a:ext cx="7550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F5F5EF"/>
                  </a:solidFill>
                </a:rPr>
                <a:t>Общение внутри группы, когда необходимо</a:t>
              </a:r>
              <a:endParaRPr sz="700"/>
            </a:p>
          </p:txBody>
        </p:sp>
      </p:grpSp>
      <p:grpSp>
        <p:nvGrpSpPr>
          <p:cNvPr id="191" name="Google Shape;191;p28"/>
          <p:cNvGrpSpPr/>
          <p:nvPr/>
        </p:nvGrpSpPr>
        <p:grpSpPr>
          <a:xfrm>
            <a:off x="3813303" y="3495213"/>
            <a:ext cx="3261264" cy="184725"/>
            <a:chOff x="0" y="-47625"/>
            <a:chExt cx="8696705" cy="492600"/>
          </a:xfrm>
        </p:grpSpPr>
        <p:sp>
          <p:nvSpPr>
            <p:cNvPr id="192" name="Google Shape;192;p28"/>
            <p:cNvSpPr txBox="1"/>
            <p:nvPr/>
          </p:nvSpPr>
          <p:spPr>
            <a:xfrm>
              <a:off x="0" y="-47625"/>
              <a:ext cx="53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0" i="0" u="none" strike="noStrike" cap="none">
                  <a:solidFill>
                    <a:srgbClr val="F5F5E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700"/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1146305" y="-38100"/>
              <a:ext cx="7550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F5F5EF"/>
                  </a:solidFill>
                </a:rPr>
                <a:t>Kanban-доска</a:t>
              </a:r>
              <a:endParaRPr sz="700"/>
            </a:p>
          </p:txBody>
        </p:sp>
      </p:grpSp>
      <p:sp>
        <p:nvSpPr>
          <p:cNvPr id="194" name="Google Shape;194;p28"/>
          <p:cNvSpPr txBox="1"/>
          <p:nvPr/>
        </p:nvSpPr>
        <p:spPr>
          <a:xfrm>
            <a:off x="304800" y="4957488"/>
            <a:ext cx="2024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</a:rPr>
              <a:t>Рассказчик: Олег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Spring Boot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Angular 2+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Bootstrap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Postgres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Hibernate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Maven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Spring Security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676" y="816825"/>
            <a:ext cx="1445600" cy="1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175" y="2474000"/>
            <a:ext cx="33432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775" y="4101272"/>
            <a:ext cx="3514150" cy="88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9925" y="524625"/>
            <a:ext cx="1621299" cy="16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8350" y="2403825"/>
            <a:ext cx="2749676" cy="15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6425" y="4033975"/>
            <a:ext cx="2535874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2200" y="816813"/>
            <a:ext cx="1621300" cy="1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8096375" y="4959588"/>
            <a:ext cx="2024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Рассказчик: Алексей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/>
          <p:nvPr/>
        </p:nvSpPr>
        <p:spPr>
          <a:xfrm>
            <a:off x="0" y="2860374"/>
            <a:ext cx="9140275" cy="2414570"/>
          </a:xfrm>
          <a:custGeom>
            <a:avLst/>
            <a:gdLst/>
            <a:ahLst/>
            <a:cxnLst/>
            <a:rect l="l" t="t" r="r" b="b"/>
            <a:pathLst>
              <a:path w="6186311" h="1542856" extrusionOk="0">
                <a:moveTo>
                  <a:pt x="6061851" y="1542856"/>
                </a:moveTo>
                <a:lnTo>
                  <a:pt x="124460" y="1542856"/>
                </a:lnTo>
                <a:cubicBezTo>
                  <a:pt x="55880" y="1542856"/>
                  <a:pt x="0" y="1486976"/>
                  <a:pt x="0" y="141839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061851" y="0"/>
                </a:lnTo>
                <a:cubicBezTo>
                  <a:pt x="6130431" y="0"/>
                  <a:pt x="6186311" y="55880"/>
                  <a:pt x="6186311" y="124460"/>
                </a:cubicBezTo>
                <a:lnTo>
                  <a:pt x="6186311" y="1418396"/>
                </a:lnTo>
                <a:cubicBezTo>
                  <a:pt x="6186311" y="1486976"/>
                  <a:pt x="6130431" y="1542856"/>
                  <a:pt x="6061851" y="1542856"/>
                </a:cubicBezTo>
                <a:close/>
              </a:path>
            </a:pathLst>
          </a:custGeom>
          <a:solidFill>
            <a:srgbClr val="09427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849310" y="3155635"/>
            <a:ext cx="3417636" cy="8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939005" y="4000635"/>
            <a:ext cx="3417636" cy="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989181" y="3835465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BD5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852128" y="3835465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BD5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793549" y="3835465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BD5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30"/>
          <p:cNvCxnSpPr/>
          <p:nvPr/>
        </p:nvCxnSpPr>
        <p:spPr>
          <a:xfrm>
            <a:off x="1418021" y="4033586"/>
            <a:ext cx="492334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0" name="Google Shape;220;p30"/>
          <p:cNvCxnSpPr/>
          <p:nvPr/>
        </p:nvCxnSpPr>
        <p:spPr>
          <a:xfrm>
            <a:off x="2300226" y="4045491"/>
            <a:ext cx="492334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1" name="Google Shape;221;p30"/>
          <p:cNvSpPr/>
          <p:nvPr/>
        </p:nvSpPr>
        <p:spPr>
          <a:xfrm>
            <a:off x="1032827" y="2978559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91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1960885" y="2982542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91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2733575" y="2982542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91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 rot="23151">
            <a:off x="1481318" y="3170545"/>
            <a:ext cx="478583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2403761" y="3192569"/>
            <a:ext cx="328824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30"/>
          <p:cNvCxnSpPr/>
          <p:nvPr/>
        </p:nvCxnSpPr>
        <p:spPr>
          <a:xfrm rot="5467980">
            <a:off x="1015788" y="3622992"/>
            <a:ext cx="425030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605202" y="2266573"/>
            <a:ext cx="5011624" cy="1315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/>
          <p:nvPr/>
        </p:nvSpPr>
        <p:spPr>
          <a:xfrm>
            <a:off x="756182" y="2131945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575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1975446" y="2124338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575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3611653" y="2139551"/>
            <a:ext cx="441885" cy="44386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575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0"/>
          <p:cNvCxnSpPr/>
          <p:nvPr/>
        </p:nvCxnSpPr>
        <p:spPr>
          <a:xfrm rot="9679">
            <a:off x="1210122" y="2324363"/>
            <a:ext cx="764335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2" name="Google Shape;232;p30"/>
          <p:cNvCxnSpPr/>
          <p:nvPr/>
        </p:nvCxnSpPr>
        <p:spPr>
          <a:xfrm rot="19069">
            <a:off x="2418378" y="2320444"/>
            <a:ext cx="1192228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3" name="Google Shape;233;p30"/>
          <p:cNvCxnSpPr/>
          <p:nvPr/>
        </p:nvCxnSpPr>
        <p:spPr>
          <a:xfrm rot="4227155">
            <a:off x="876882" y="2766932"/>
            <a:ext cx="423871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4" name="Google Shape;234;p30"/>
          <p:cNvCxnSpPr/>
          <p:nvPr/>
        </p:nvCxnSpPr>
        <p:spPr>
          <a:xfrm rot="-5354670">
            <a:off x="1955660" y="2763467"/>
            <a:ext cx="414374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235;p30"/>
          <p:cNvCxnSpPr/>
          <p:nvPr/>
        </p:nvCxnSpPr>
        <p:spPr>
          <a:xfrm rot="-5425034">
            <a:off x="2796852" y="3622992"/>
            <a:ext cx="425429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6" name="Google Shape;236;p30"/>
          <p:cNvCxnSpPr/>
          <p:nvPr/>
        </p:nvCxnSpPr>
        <p:spPr>
          <a:xfrm rot="-2105899">
            <a:off x="3042021" y="2811321"/>
            <a:ext cx="834153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161" y="1550860"/>
            <a:ext cx="733053" cy="2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1138" y="1550860"/>
            <a:ext cx="733053" cy="2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6070" y="1550860"/>
            <a:ext cx="733053" cy="26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0"/>
          <p:cNvCxnSpPr/>
          <p:nvPr/>
        </p:nvCxnSpPr>
        <p:spPr>
          <a:xfrm rot="5432817">
            <a:off x="828541" y="1963874"/>
            <a:ext cx="327556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30"/>
          <p:cNvCxnSpPr/>
          <p:nvPr/>
        </p:nvCxnSpPr>
        <p:spPr>
          <a:xfrm rot="5432817">
            <a:off x="2046079" y="1963988"/>
            <a:ext cx="327556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2" name="Google Shape;242;p30"/>
          <p:cNvCxnSpPr/>
          <p:nvPr/>
        </p:nvCxnSpPr>
        <p:spPr>
          <a:xfrm rot="5432817">
            <a:off x="3682286" y="1963988"/>
            <a:ext cx="327556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43" name="Google Shape;243;p30"/>
          <p:cNvGrpSpPr/>
          <p:nvPr/>
        </p:nvGrpSpPr>
        <p:grpSpPr>
          <a:xfrm>
            <a:off x="3279802" y="0"/>
            <a:ext cx="2153679" cy="771118"/>
            <a:chOff x="0" y="0"/>
            <a:chExt cx="5743144" cy="2056315"/>
          </a:xfrm>
        </p:grpSpPr>
        <p:sp>
          <p:nvSpPr>
            <p:cNvPr id="244" name="Google Shape;244;p30"/>
            <p:cNvSpPr txBox="1"/>
            <p:nvPr/>
          </p:nvSpPr>
          <p:spPr>
            <a:xfrm>
              <a:off x="0" y="0"/>
              <a:ext cx="5743144" cy="132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 Flow</a:t>
              </a:r>
              <a:endParaRPr sz="700"/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0" y="1585048"/>
              <a:ext cx="5743144" cy="471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30"/>
          <p:cNvSpPr txBox="1"/>
          <p:nvPr/>
        </p:nvSpPr>
        <p:spPr>
          <a:xfrm>
            <a:off x="89695" y="3870718"/>
            <a:ext cx="849310" cy="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0" u="none" strike="noStrike" cap="none">
                <a:solidFill>
                  <a:srgbClr val="FFDE5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</a:t>
            </a:r>
            <a:endParaRPr sz="700"/>
          </a:p>
        </p:txBody>
      </p:sp>
      <p:sp>
        <p:nvSpPr>
          <p:cNvPr id="247" name="Google Shape;247;p30"/>
          <p:cNvSpPr txBox="1"/>
          <p:nvPr/>
        </p:nvSpPr>
        <p:spPr>
          <a:xfrm>
            <a:off x="138881" y="3029702"/>
            <a:ext cx="849310" cy="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0" u="none" strike="noStrike" cap="none">
                <a:solidFill>
                  <a:srgbClr val="FF914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</a:t>
            </a:r>
            <a:endParaRPr sz="700"/>
          </a:p>
        </p:txBody>
      </p:sp>
      <p:sp>
        <p:nvSpPr>
          <p:cNvPr id="248" name="Google Shape;248;p30"/>
          <p:cNvSpPr txBox="1"/>
          <p:nvPr/>
        </p:nvSpPr>
        <p:spPr>
          <a:xfrm>
            <a:off x="0" y="2198617"/>
            <a:ext cx="849310" cy="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0" u="none" strike="noStrike" cap="none">
                <a:solidFill>
                  <a:srgbClr val="FF57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Main</a:t>
            </a:r>
            <a:endParaRPr sz="700"/>
          </a:p>
        </p:txBody>
      </p:sp>
      <p:sp>
        <p:nvSpPr>
          <p:cNvPr id="249" name="Google Shape;249;p30"/>
          <p:cNvSpPr txBox="1"/>
          <p:nvPr/>
        </p:nvSpPr>
        <p:spPr>
          <a:xfrm>
            <a:off x="781102" y="1517522"/>
            <a:ext cx="422435" cy="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V0.1</a:t>
            </a:r>
            <a:endParaRPr sz="700"/>
          </a:p>
        </p:txBody>
      </p:sp>
      <p:sp>
        <p:nvSpPr>
          <p:cNvPr id="250" name="Google Shape;250;p30"/>
          <p:cNvSpPr txBox="1"/>
          <p:nvPr/>
        </p:nvSpPr>
        <p:spPr>
          <a:xfrm>
            <a:off x="1985171" y="1517522"/>
            <a:ext cx="422435" cy="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V0.2</a:t>
            </a:r>
            <a:endParaRPr sz="700"/>
          </a:p>
        </p:txBody>
      </p:sp>
      <p:sp>
        <p:nvSpPr>
          <p:cNvPr id="251" name="Google Shape;251;p30"/>
          <p:cNvSpPr txBox="1"/>
          <p:nvPr/>
        </p:nvSpPr>
        <p:spPr>
          <a:xfrm>
            <a:off x="3632093" y="1519613"/>
            <a:ext cx="422435" cy="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V0.3</a:t>
            </a:r>
            <a:endParaRPr sz="700"/>
          </a:p>
        </p:txBody>
      </p:sp>
      <p:sp>
        <p:nvSpPr>
          <p:cNvPr id="252" name="Google Shape;252;p30"/>
          <p:cNvSpPr txBox="1"/>
          <p:nvPr/>
        </p:nvSpPr>
        <p:spPr>
          <a:xfrm>
            <a:off x="5877937" y="584167"/>
            <a:ext cx="2692181" cy="96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Мы использовали Gitlab со следующим подходом:</a:t>
            </a:r>
            <a:endParaRPr sz="700"/>
          </a:p>
        </p:txBody>
      </p:sp>
      <p:sp>
        <p:nvSpPr>
          <p:cNvPr id="253" name="Google Shape;253;p30"/>
          <p:cNvSpPr txBox="1"/>
          <p:nvPr/>
        </p:nvSpPr>
        <p:spPr>
          <a:xfrm>
            <a:off x="5808100" y="1798110"/>
            <a:ext cx="2950918" cy="236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0" u="none" strike="noStrike" cap="none">
                <a:solidFill>
                  <a:srgbClr val="FF5757"/>
                </a:solidFill>
                <a:latin typeface="Open Sans"/>
                <a:ea typeface="Open Sans"/>
                <a:cs typeface="Open Sans"/>
                <a:sym typeface="Open Sans"/>
              </a:rPr>
              <a:t>Main</a:t>
            </a:r>
            <a:r>
              <a:rPr lang="ru" sz="1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ветка - стабильная текущая версия</a:t>
            </a:r>
            <a:endParaRPr sz="700"/>
          </a:p>
          <a:p>
            <a:pPr marL="0" marR="0" lvl="0" indent="0" algn="l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0" u="none" strike="noStrike" cap="none">
                <a:solidFill>
                  <a:srgbClr val="FF914D"/>
                </a:solidFill>
                <a:latin typeface="Open Sans"/>
                <a:ea typeface="Open Sans"/>
                <a:cs typeface="Open Sans"/>
                <a:sym typeface="Open Sans"/>
              </a:rPr>
              <a:t>Dev</a:t>
            </a:r>
            <a:r>
              <a:rPr lang="ru" sz="1900" b="0" i="0" u="none" strike="noStrike" cap="none">
                <a:solidFill>
                  <a:srgbClr val="FFBD5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ru" sz="1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ветка, в которую сливаются работающие компоненты</a:t>
            </a:r>
            <a:endParaRPr sz="700"/>
          </a:p>
          <a:p>
            <a:pPr marL="0" marR="0" lvl="0" indent="0" algn="l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0" u="none" strike="noStrike" cap="none">
                <a:solidFill>
                  <a:srgbClr val="FFBD59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  <a:r>
              <a:rPr lang="ru" sz="1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для разработки отдельных функций</a:t>
            </a:r>
            <a:endParaRPr sz="700"/>
          </a:p>
        </p:txBody>
      </p:sp>
      <p:sp>
        <p:nvSpPr>
          <p:cNvPr id="254" name="Google Shape;254;p30"/>
          <p:cNvSpPr txBox="1"/>
          <p:nvPr/>
        </p:nvSpPr>
        <p:spPr>
          <a:xfrm>
            <a:off x="7334375" y="4959588"/>
            <a:ext cx="2024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Дмитрий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B8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1"/>
          <p:cNvGrpSpPr/>
          <p:nvPr/>
        </p:nvGrpSpPr>
        <p:grpSpPr>
          <a:xfrm>
            <a:off x="373366" y="2177254"/>
            <a:ext cx="4432698" cy="2277167"/>
            <a:chOff x="0" y="0"/>
            <a:chExt cx="11820528" cy="6072446"/>
          </a:xfrm>
        </p:grpSpPr>
        <p:sp>
          <p:nvSpPr>
            <p:cNvPr id="260" name="Google Shape;260;p31"/>
            <p:cNvSpPr/>
            <p:nvPr/>
          </p:nvSpPr>
          <p:spPr>
            <a:xfrm>
              <a:off x="0" y="0"/>
              <a:ext cx="11820528" cy="6072446"/>
            </a:xfrm>
            <a:custGeom>
              <a:avLst/>
              <a:gdLst/>
              <a:ahLst/>
              <a:cxnLst/>
              <a:rect l="l" t="t" r="r" b="b"/>
              <a:pathLst>
                <a:path w="2998912" h="1540602" extrusionOk="0">
                  <a:moveTo>
                    <a:pt x="2874452" y="1540602"/>
                  </a:moveTo>
                  <a:lnTo>
                    <a:pt x="124460" y="1540602"/>
                  </a:lnTo>
                  <a:cubicBezTo>
                    <a:pt x="55880" y="1540602"/>
                    <a:pt x="0" y="1484722"/>
                    <a:pt x="0" y="14161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74452" y="0"/>
                  </a:lnTo>
                  <a:cubicBezTo>
                    <a:pt x="2943032" y="0"/>
                    <a:pt x="2998912" y="55880"/>
                    <a:pt x="2998912" y="124460"/>
                  </a:cubicBezTo>
                  <a:lnTo>
                    <a:pt x="2998912" y="1416142"/>
                  </a:lnTo>
                  <a:cubicBezTo>
                    <a:pt x="2998912" y="1484722"/>
                    <a:pt x="2943032" y="1540602"/>
                    <a:pt x="2874452" y="1540602"/>
                  </a:cubicBezTo>
                  <a:close/>
                </a:path>
              </a:pathLst>
            </a:custGeom>
            <a:solidFill>
              <a:srgbClr val="09427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 txBox="1"/>
            <p:nvPr/>
          </p:nvSpPr>
          <p:spPr>
            <a:xfrm>
              <a:off x="789425" y="2327661"/>
              <a:ext cx="102417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F5F5EF"/>
                  </a:solidFill>
                </a:rPr>
                <a:t>Приложение автоматизирует рабочие процессы внутри клиники, такие, как: запись пациентов ко врачу, ведение приема, хранение и пополнение медицинской карты и прочие.</a:t>
              </a:r>
              <a:endParaRPr sz="1200">
                <a:solidFill>
                  <a:srgbClr val="F5F5EF"/>
                </a:solidFill>
              </a:endParaRPr>
            </a:p>
          </p:txBody>
        </p:sp>
      </p:grpSp>
      <p:sp>
        <p:nvSpPr>
          <p:cNvPr id="262" name="Google Shape;262;p31"/>
          <p:cNvSpPr/>
          <p:nvPr/>
        </p:nvSpPr>
        <p:spPr>
          <a:xfrm>
            <a:off x="5030777" y="2177254"/>
            <a:ext cx="3739857" cy="2277167"/>
          </a:xfrm>
          <a:custGeom>
            <a:avLst/>
            <a:gdLst/>
            <a:ahLst/>
            <a:cxnLst/>
            <a:rect l="l" t="t" r="r" b="b"/>
            <a:pathLst>
              <a:path w="2752153" h="1675762" extrusionOk="0">
                <a:moveTo>
                  <a:pt x="2627693" y="1675762"/>
                </a:moveTo>
                <a:lnTo>
                  <a:pt x="124460" y="1675762"/>
                </a:lnTo>
                <a:cubicBezTo>
                  <a:pt x="55880" y="1675762"/>
                  <a:pt x="0" y="1619882"/>
                  <a:pt x="0" y="155130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27693" y="0"/>
                </a:lnTo>
                <a:cubicBezTo>
                  <a:pt x="2696273" y="0"/>
                  <a:pt x="2752153" y="55880"/>
                  <a:pt x="2752153" y="124460"/>
                </a:cubicBezTo>
                <a:lnTo>
                  <a:pt x="2752153" y="1551302"/>
                </a:lnTo>
                <a:cubicBezTo>
                  <a:pt x="2752153" y="1619882"/>
                  <a:pt x="2696273" y="1675762"/>
                  <a:pt x="2627693" y="1675762"/>
                </a:cubicBezTo>
                <a:close/>
              </a:path>
            </a:pathLst>
          </a:custGeom>
          <a:solidFill>
            <a:srgbClr val="16294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1"/>
          <p:cNvGrpSpPr/>
          <p:nvPr/>
        </p:nvGrpSpPr>
        <p:grpSpPr>
          <a:xfrm>
            <a:off x="5518985" y="2412910"/>
            <a:ext cx="2674099" cy="1337050"/>
            <a:chOff x="0" y="0"/>
            <a:chExt cx="7130931" cy="3565466"/>
          </a:xfrm>
        </p:grpSpPr>
        <p:pic>
          <p:nvPicPr>
            <p:cNvPr id="264" name="Google Shape;264;p31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0" y="0"/>
              <a:ext cx="7130931" cy="3565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1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 rot="10800000">
              <a:off x="744253" y="744253"/>
              <a:ext cx="5642425" cy="28212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31"/>
          <p:cNvPicPr preferRelativeResize="0"/>
          <p:nvPr/>
        </p:nvPicPr>
        <p:blipFill rotWithShape="1">
          <a:blip r:embed="rId4">
            <a:alphaModFix/>
          </a:blip>
          <a:srcRect b="20361"/>
          <a:stretch/>
        </p:blipFill>
        <p:spPr>
          <a:xfrm>
            <a:off x="5167997" y="1925421"/>
            <a:ext cx="3465417" cy="2529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31"/>
          <p:cNvGrpSpPr/>
          <p:nvPr/>
        </p:nvGrpSpPr>
        <p:grpSpPr>
          <a:xfrm>
            <a:off x="514350" y="872362"/>
            <a:ext cx="4432725" cy="1065578"/>
            <a:chOff x="0" y="-123825"/>
            <a:chExt cx="11820600" cy="2841543"/>
          </a:xfrm>
        </p:grpSpPr>
        <p:sp>
          <p:nvSpPr>
            <p:cNvPr id="268" name="Google Shape;268;p31"/>
            <p:cNvSpPr txBox="1"/>
            <p:nvPr/>
          </p:nvSpPr>
          <p:spPr>
            <a:xfrm>
              <a:off x="0" y="-123825"/>
              <a:ext cx="11820600" cy="13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ru" sz="3200">
                  <a:solidFill>
                    <a:srgbClr val="F5F5EF"/>
                  </a:solidFill>
                </a:rPr>
                <a:t>О проекте</a:t>
              </a:r>
              <a:endParaRPr sz="700"/>
            </a:p>
          </p:txBody>
        </p:sp>
        <p:sp>
          <p:nvSpPr>
            <p:cNvPr id="269" name="Google Shape;269;p31"/>
            <p:cNvSpPr txBox="1"/>
            <p:nvPr/>
          </p:nvSpPr>
          <p:spPr>
            <a:xfrm>
              <a:off x="0" y="1576818"/>
              <a:ext cx="118206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ru" sz="1200">
                  <a:solidFill>
                    <a:schemeClr val="lt1"/>
                  </a:solidFill>
                </a:rPr>
                <a:t>Онлайн регистратура частной клиники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270" name="Google Shape;270;p31"/>
          <p:cNvSpPr txBox="1"/>
          <p:nvPr/>
        </p:nvSpPr>
        <p:spPr>
          <a:xfrm>
            <a:off x="669427" y="2489089"/>
            <a:ext cx="3840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5F5EF"/>
                </a:solidFill>
              </a:rPr>
              <a:t>Описание</a:t>
            </a:r>
            <a:endParaRPr sz="1500">
              <a:solidFill>
                <a:srgbClr val="F5F5EF"/>
              </a:solidFill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8021900" y="4959600"/>
            <a:ext cx="112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Рассказчик: Олег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/>
        </p:nvSpPr>
        <p:spPr>
          <a:xfrm>
            <a:off x="6904725" y="4959588"/>
            <a:ext cx="2024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</a:rPr>
              <a:t>Рассказчик: Алексей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752325" cy="312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550" y="0"/>
            <a:ext cx="2086875" cy="218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80798"/>
            <a:ext cx="8839202" cy="1236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1411</Words>
  <Application>Microsoft Office PowerPoint</Application>
  <PresentationFormat>Экран (16:9)</PresentationFormat>
  <Paragraphs>153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Open Sans Light</vt:lpstr>
      <vt:lpstr>Calibri</vt:lpstr>
      <vt:lpstr>Open Sans</vt:lpstr>
      <vt:lpstr>Arial</vt:lpstr>
      <vt:lpstr>Open Sans ExtraBold</vt:lpstr>
      <vt:lpstr>Roboto</vt:lpstr>
      <vt:lpstr>Simple Light</vt:lpstr>
      <vt:lpstr>Office Theme</vt:lpstr>
      <vt:lpstr>Презентация PowerPoint</vt:lpstr>
      <vt:lpstr>Презентация PowerPoint</vt:lpstr>
      <vt:lpstr>Наша команда</vt:lpstr>
      <vt:lpstr>Презентация PowerPoint</vt:lpstr>
      <vt:lpstr>Технологии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Терехов Алексей</cp:lastModifiedBy>
  <cp:revision>1</cp:revision>
  <dcterms:modified xsi:type="dcterms:W3CDTF">2022-04-08T18:14:20Z</dcterms:modified>
</cp:coreProperties>
</file>